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33" r:id="rId25"/>
    <p:sldId id="306" r:id="rId26"/>
    <p:sldId id="334"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8C8B8535-B538-4E0D-BC11-120F2624A071}" v="1300" dt="2022-09-05T13:20:14.137"/>
    <p1510:client id="{998F4E3E-1A76-4A6B-98B6-08752F3768B3}" v="4" dt="2021-08-10T21:41:11.021"/>
    <p1510:client id="{9F30A1D2-6717-426C-A658-3A50309723ED}" v="4" dt="2021-08-10T21:42:35.526"/>
    <p1510:client id="{B63C8988-E1D3-4A52-8229-FA8C5EBD2ECD}" v="357" dt="2021-08-19T14:01:44.876"/>
    <p1510:client id="{BE6BE3F1-71A3-4F04-ACC1-120161D0886C}" v="4868" dt="2022-09-06T11:01:21.064"/>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menshi4/IBM_Coursera_DS_repo/blob/main/Spacex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menshi4/IBM_Coursera_DS_repo/blob/main/EDA_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menshi4/IBM_Coursera_DS_repo/blob/main/EDA_SQL_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menshi4/IBM_Coursera_DS_repo/blob/main/Launch_site_location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menshi4/IBM_Coursera_DS_repo/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menshi4/IBM_Coursera_DS_repo/blob/main/SpaceX_Machine_Learning_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gmenshi4/IBM_Coursera_DS_repo/blob/main/spacex_launch_dash.csv"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menshi4/IBM_Coursera_DS_repo/blob/main/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menshi4/IBM_Coursera_DS_repo/blob/main/Data_collection_with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8829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Gyosmen</a:t>
            </a:r>
            <a:r>
              <a:rPr lang="en-US" dirty="0">
                <a:solidFill>
                  <a:schemeClr val="bg2"/>
                </a:solidFill>
                <a:latin typeface="Abadi"/>
                <a:ea typeface="SF Pro" pitchFamily="2" charset="0"/>
                <a:cs typeface="SF Pro" pitchFamily="2" charset="0"/>
              </a:rPr>
              <a:t>-Hashims Shittu</a:t>
            </a:r>
          </a:p>
          <a:p>
            <a:r>
              <a:rPr lang="en-US" dirty="0">
                <a:solidFill>
                  <a:schemeClr val="bg2"/>
                </a:solidFill>
                <a:latin typeface="Abadi"/>
                <a:ea typeface="SF Pro" pitchFamily="2" charset="0"/>
                <a:cs typeface="SF Pro" pitchFamily="2" charset="0"/>
              </a:rPr>
              <a:t>September,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5894" y="1848037"/>
            <a:ext cx="6073328" cy="4317720"/>
          </a:xfrm>
          <a:prstGeom prst="rect">
            <a:avLst/>
          </a:prstGeom>
        </p:spPr>
        <p:txBody>
          <a:bodyPr lIns="91440" tIns="45720" rIns="91440" bIns="45720" anchor="t"/>
          <a:lstStyle/>
          <a:p>
            <a:r>
              <a:rPr lang="en-US" sz="2200" dirty="0">
                <a:solidFill>
                  <a:schemeClr val="accent3">
                    <a:lumMod val="25000"/>
                  </a:schemeClr>
                </a:solidFill>
                <a:latin typeface="Abadi"/>
              </a:rPr>
              <a:t>We determined the best training labels after exploratory data analysis</a:t>
            </a:r>
            <a:endParaRPr lang="en-US" dirty="0">
              <a:solidFill>
                <a:schemeClr val="accent3">
                  <a:lumMod val="25000"/>
                </a:schemeClr>
              </a:solidFill>
            </a:endParaRPr>
          </a:p>
          <a:p>
            <a:r>
              <a:rPr lang="en-US" sz="2200" dirty="0">
                <a:solidFill>
                  <a:schemeClr val="accent3">
                    <a:lumMod val="25000"/>
                  </a:schemeClr>
                </a:solidFill>
                <a:latin typeface="Abadi"/>
              </a:rPr>
              <a:t>We then calculated the number of launches at each site and the number and occurrence of each orbit</a:t>
            </a:r>
          </a:p>
          <a:p>
            <a:r>
              <a:rPr lang="en-US" sz="2200" dirty="0">
                <a:solidFill>
                  <a:schemeClr val="accent3">
                    <a:lumMod val="25000"/>
                  </a:schemeClr>
                </a:solidFill>
                <a:latin typeface="Calibri"/>
                <a:cs typeface="Calibri" panose="020F0502020204030204"/>
              </a:rPr>
              <a:t>The following link contains the notebook that shows this process: </a:t>
            </a:r>
            <a:r>
              <a:rPr lang="en-US" sz="2200" dirty="0">
                <a:solidFill>
                  <a:schemeClr val="accent3">
                    <a:lumMod val="25000"/>
                  </a:schemeClr>
                </a:solidFill>
                <a:latin typeface="Abadi"/>
                <a:cs typeface="Calibri" panose="020F0502020204030204"/>
                <a:hlinkClick r:id="rId3">
                  <a:extLst>
                    <a:ext uri="{A12FA001-AC4F-418D-AE19-62706E023703}">
                      <ahyp:hlinkClr xmlns:ahyp="http://schemas.microsoft.com/office/drawing/2018/hyperlinkcolor" val="tx"/>
                    </a:ext>
                  </a:extLst>
                </a:hlinkClick>
              </a:rPr>
              <a:t>https://github.com/gmenshi4/IBM_Coursera_DS_repo/blob/main/Spacex_Data_wrangling.ipynb</a:t>
            </a:r>
            <a:endParaRPr lang="en-US" sz="2200" dirty="0">
              <a:solidFill>
                <a:schemeClr val="accent3">
                  <a:lumMod val="25000"/>
                </a:schemeClr>
              </a:solidFill>
              <a:latin typeface="Abadi"/>
              <a:cs typeface="Calibri" panose="020F0502020204030204"/>
            </a:endParaRPr>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2" descr="Diagram&#10;&#10;Description automatically generated">
            <a:extLst>
              <a:ext uri="{FF2B5EF4-FFF2-40B4-BE49-F238E27FC236}">
                <a16:creationId xmlns:a16="http://schemas.microsoft.com/office/drawing/2014/main" id="{6ADBC504-4E80-F732-6689-450CFE582AA4}"/>
              </a:ext>
            </a:extLst>
          </p:cNvPr>
          <p:cNvPicPr>
            <a:picLocks noChangeAspect="1"/>
          </p:cNvPicPr>
          <p:nvPr/>
        </p:nvPicPr>
        <p:blipFill>
          <a:blip r:embed="rId4"/>
          <a:stretch>
            <a:fillRect/>
          </a:stretch>
        </p:blipFill>
        <p:spPr>
          <a:xfrm>
            <a:off x="6707841" y="1475518"/>
            <a:ext cx="5029199" cy="403023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creating the following visualizations:</a:t>
            </a:r>
          </a:p>
          <a:p>
            <a:pPr lvl="1">
              <a:lnSpc>
                <a:spcPct val="100000"/>
              </a:lnSpc>
              <a:spcBef>
                <a:spcPts val="1400"/>
              </a:spcBef>
            </a:pPr>
            <a:r>
              <a:rPr lang="en-US" sz="1800" dirty="0">
                <a:solidFill>
                  <a:schemeClr val="accent3">
                    <a:lumMod val="25000"/>
                  </a:schemeClr>
                </a:solidFill>
                <a:latin typeface="Abadi"/>
              </a:rPr>
              <a:t>Scatter plots to determine if there is a relationship between the Launch Site and Payload, Launch Site and Flight Number, Orbit Type and Flight Number, Orbit Type and Payload and if these had any bearing on the success</a:t>
            </a:r>
          </a:p>
          <a:p>
            <a:pPr lvl="1">
              <a:lnSpc>
                <a:spcPct val="100000"/>
              </a:lnSpc>
              <a:spcBef>
                <a:spcPts val="1400"/>
              </a:spcBef>
            </a:pPr>
            <a:r>
              <a:rPr lang="en-US" sz="1800" dirty="0">
                <a:solidFill>
                  <a:schemeClr val="accent3">
                    <a:lumMod val="25000"/>
                  </a:schemeClr>
                </a:solidFill>
                <a:latin typeface="Abadi"/>
                <a:cs typeface="Calibri" panose="020F0502020204030204"/>
              </a:rPr>
              <a:t>Bar chat to get a better picture of the success rate by class of each orbit</a:t>
            </a:r>
          </a:p>
          <a:p>
            <a:pPr lvl="1">
              <a:lnSpc>
                <a:spcPct val="100000"/>
              </a:lnSpc>
              <a:spcBef>
                <a:spcPts val="1400"/>
              </a:spcBef>
            </a:pPr>
            <a:r>
              <a:rPr lang="en-US" sz="1800" dirty="0">
                <a:solidFill>
                  <a:schemeClr val="accent3">
                    <a:lumMod val="25000"/>
                  </a:schemeClr>
                </a:solidFill>
                <a:latin typeface="Abadi"/>
                <a:cs typeface="Calibri" panose="020F0502020204030204"/>
              </a:rPr>
              <a:t>Line plot to view the trend of the yearly success rate</a:t>
            </a:r>
          </a:p>
          <a:p>
            <a:r>
              <a:rPr lang="en-US" sz="2200" dirty="0">
                <a:solidFill>
                  <a:schemeClr val="accent3">
                    <a:lumMod val="25000"/>
                  </a:schemeClr>
                </a:solidFill>
                <a:latin typeface="Calibri" panose="020F0502020204030204"/>
                <a:cs typeface="Calibri" panose="020F0502020204030204"/>
              </a:rPr>
              <a:t>The following link contains the notebook that shows this process:  </a:t>
            </a:r>
            <a:r>
              <a:rPr lang="en-US" sz="2000" dirty="0">
                <a:solidFill>
                  <a:schemeClr val="accent3">
                    <a:lumMod val="25000"/>
                  </a:schemeClr>
                </a:solidFill>
                <a:latin typeface="Calibri" panose="020F0502020204030204"/>
                <a:cs typeface="Calibri" panose="020F0502020204030204"/>
                <a:hlinkClick r:id="rId3">
                  <a:extLst>
                    <a:ext uri="{A12FA001-AC4F-418D-AE19-62706E023703}">
                      <ahyp:hlinkClr xmlns:ahyp="http://schemas.microsoft.com/office/drawing/2018/hyperlinkcolor" val="tx"/>
                    </a:ext>
                  </a:extLst>
                </a:hlinkClick>
              </a:rPr>
              <a:t>https://github.com/gmenshi4/IBM_Coursera_DS_repo/blob/main/EDA_Dataviz.ipynb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216236" cy="4362543"/>
          </a:xfrm>
          <a:prstGeom prst="rect">
            <a:avLst/>
          </a:prstGeom>
        </p:spPr>
        <p:txBody>
          <a:bodyPr lIns="91440" tIns="45720" rIns="91440" bIns="45720" anchor="t"/>
          <a:lstStyle/>
          <a:p>
            <a:r>
              <a:rPr lang="en-US" sz="2200" dirty="0">
                <a:ea typeface="+mn-lt"/>
                <a:cs typeface="+mn-lt"/>
              </a:rPr>
              <a:t>We connected to the SQL database and ran queries in order to help us gain more insight about the data. The queries helped us to get insight about the following:</a:t>
            </a:r>
            <a:endParaRPr lang="en-US" sz="2200" dirty="0">
              <a:solidFill>
                <a:schemeClr val="accent3">
                  <a:lumMod val="25000"/>
                </a:schemeClr>
              </a:solidFill>
              <a:latin typeface="Abadi"/>
            </a:endParaRPr>
          </a:p>
          <a:p>
            <a:pPr lvl="1"/>
            <a:r>
              <a:rPr lang="en-US" sz="1800" dirty="0">
                <a:ea typeface="+mn-lt"/>
                <a:cs typeface="+mn-lt"/>
              </a:rPr>
              <a:t>The names of unique launch sites in the space mission.</a:t>
            </a:r>
            <a:endParaRPr lang="en-US" sz="1800">
              <a:cs typeface="Calibri"/>
            </a:endParaRPr>
          </a:p>
          <a:p>
            <a:pPr lvl="1"/>
            <a:r>
              <a:rPr lang="en-US" sz="1800" dirty="0">
                <a:ea typeface="+mn-lt"/>
                <a:cs typeface="+mn-lt"/>
              </a:rPr>
              <a:t>The total payload mass carried by boosters launched by NASA (CRS)</a:t>
            </a:r>
            <a:endParaRPr lang="en-US" sz="1800">
              <a:cs typeface="Calibri"/>
            </a:endParaRPr>
          </a:p>
          <a:p>
            <a:pPr lvl="1"/>
            <a:r>
              <a:rPr lang="en-US" sz="1800" dirty="0">
                <a:ea typeface="+mn-lt"/>
                <a:cs typeface="+mn-lt"/>
              </a:rPr>
              <a:t>The average payload mass carried by booster version F9 v1.1</a:t>
            </a:r>
            <a:endParaRPr lang="en-US" sz="1800">
              <a:cs typeface="Calibri"/>
            </a:endParaRPr>
          </a:p>
          <a:p>
            <a:pPr lvl="1"/>
            <a:r>
              <a:rPr lang="en-US" sz="1800" dirty="0">
                <a:ea typeface="+mn-lt"/>
                <a:cs typeface="+mn-lt"/>
              </a:rPr>
              <a:t>The total number of successful and failure mission outcomes</a:t>
            </a:r>
            <a:endParaRPr lang="en-US" sz="1800">
              <a:cs typeface="Calibri"/>
            </a:endParaRPr>
          </a:p>
          <a:p>
            <a:pPr lvl="1"/>
            <a:r>
              <a:rPr lang="en-US" sz="1800" dirty="0">
                <a:ea typeface="+mn-lt"/>
                <a:cs typeface="+mn-lt"/>
              </a:rPr>
              <a:t>The failed landing outcomes in drone ship, their booster version and launch site names. </a:t>
            </a:r>
            <a:endParaRPr lang="en-US" sz="1800">
              <a:cs typeface="Calibri"/>
            </a:endParaRPr>
          </a:p>
          <a:p>
            <a:pPr>
              <a:lnSpc>
                <a:spcPct val="100000"/>
              </a:lnSpc>
              <a:spcBef>
                <a:spcPts val="1400"/>
              </a:spcBef>
            </a:pPr>
            <a:r>
              <a:rPr lang="en-US" sz="2200" dirty="0">
                <a:solidFill>
                  <a:schemeClr val="accent3">
                    <a:lumMod val="25000"/>
                  </a:schemeClr>
                </a:solidFill>
                <a:latin typeface="Calibri"/>
                <a:cs typeface="Calibri"/>
              </a:rPr>
              <a:t>The following link contains the notebook that shows this process:</a:t>
            </a:r>
            <a:endParaRPr lang="en-US" sz="22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cs typeface="Calibri"/>
                <a:hlinkClick r:id="rId3">
                  <a:extLst>
                    <a:ext uri="{A12FA001-AC4F-418D-AE19-62706E023703}">
                      <ahyp:hlinkClr xmlns:ahyp="http://schemas.microsoft.com/office/drawing/2018/hyperlinkcolor" val="tx"/>
                    </a:ext>
                  </a:extLst>
                </a:hlinkClick>
              </a:rPr>
              <a:t>https://github.com/gmenshi4/IBM_Coursera_DS_repo/blob/main/EDA_SQL_COURSERA_SQLLITE.ipynb</a:t>
            </a:r>
            <a:endParaRPr lang="en-US" sz="1800" dirty="0">
              <a:solidFill>
                <a:schemeClr val="accent3">
                  <a:lumMod val="25000"/>
                </a:schemeClr>
              </a:solidFill>
              <a:cs typeface="Calibri"/>
            </a:endParaRPr>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We marked all launch sites, and added map objects such as markers, circles, lines to mark the success or failure of launches for each site on the folium map.</a:t>
            </a:r>
            <a:endParaRPr lang="en-US" dirty="0"/>
          </a:p>
          <a:p>
            <a:r>
              <a:rPr lang="en-US" sz="2200" dirty="0">
                <a:ea typeface="+mn-lt"/>
                <a:cs typeface="+mn-lt"/>
              </a:rPr>
              <a:t>We calculated the distances between a launch site to its proximities in order to answer questions such as:</a:t>
            </a:r>
            <a:endParaRPr lang="en-US" sz="2200" dirty="0">
              <a:solidFill>
                <a:schemeClr val="accent3">
                  <a:lumMod val="25000"/>
                </a:schemeClr>
              </a:solidFill>
              <a:latin typeface="Abadi" panose="020B0604020104020204" pitchFamily="34" charset="0"/>
            </a:endParaRPr>
          </a:p>
          <a:p>
            <a:pPr lvl="1"/>
            <a:r>
              <a:rPr lang="en-US" sz="1800" dirty="0">
                <a:ea typeface="+mn-lt"/>
                <a:cs typeface="+mn-lt"/>
              </a:rPr>
              <a:t>Are launch sites near railways, highways and coastlines?</a:t>
            </a:r>
            <a:endParaRPr lang="en-US" sz="1800" dirty="0">
              <a:cs typeface="Calibri"/>
            </a:endParaRPr>
          </a:p>
          <a:p>
            <a:pPr lvl="1"/>
            <a:r>
              <a:rPr lang="en-US" sz="1800" dirty="0">
                <a:ea typeface="+mn-lt"/>
                <a:cs typeface="+mn-lt"/>
              </a:rPr>
              <a:t>Do launch sites keep certain distance away from cities?</a:t>
            </a:r>
            <a:endParaRPr lang="en-US" sz="1800" dirty="0">
              <a:cs typeface="Calibri"/>
            </a:endParaRPr>
          </a:p>
          <a:p>
            <a:pPr>
              <a:lnSpc>
                <a:spcPct val="100000"/>
              </a:lnSpc>
              <a:spcBef>
                <a:spcPts val="1400"/>
              </a:spcBef>
            </a:pPr>
            <a:r>
              <a:rPr lang="en-US" sz="2200" dirty="0">
                <a:latin typeface="Calibri"/>
                <a:cs typeface="Calibri"/>
              </a:rPr>
              <a:t>The following link contains the notebook that shows this process:</a:t>
            </a:r>
            <a:endParaRPr lang="en-US" sz="2200" dirty="0">
              <a:latin typeface="Abadi" panose="020B0604020104020204" pitchFamily="34" charset="0"/>
            </a:endParaRPr>
          </a:p>
          <a:p>
            <a:pPr marL="0" indent="0">
              <a:lnSpc>
                <a:spcPct val="100000"/>
              </a:lnSpc>
              <a:spcBef>
                <a:spcPts val="1400"/>
              </a:spcBef>
              <a:buNone/>
            </a:pPr>
            <a:r>
              <a:rPr lang="en-US" sz="1800" dirty="0">
                <a:cs typeface="Calibri"/>
                <a:hlinkClick r:id="rId3"/>
              </a:rPr>
              <a:t>https://github.com/gmenshi4/IBM_Coursera_DS_repo/blob/main/Launch_site_location_with_folium.ipynb</a:t>
            </a:r>
            <a:endParaRPr lang="en-US" sz="1800" dirty="0">
              <a:cs typeface="Calibri"/>
            </a:endParaRPr>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a:t>
            </a:r>
            <a:r>
              <a:rPr lang="en-US" sz="2200" dirty="0">
                <a:ea typeface="+mn-lt"/>
                <a:cs typeface="+mn-lt"/>
              </a:rPr>
              <a:t>built a </a:t>
            </a:r>
            <a:r>
              <a:rPr lang="en-US" sz="2200" dirty="0" err="1">
                <a:ea typeface="+mn-lt"/>
                <a:cs typeface="+mn-lt"/>
              </a:rPr>
              <a:t>Plotly</a:t>
            </a:r>
            <a:r>
              <a:rPr lang="en-US" sz="2200" dirty="0">
                <a:ea typeface="+mn-lt"/>
                <a:cs typeface="+mn-lt"/>
              </a:rPr>
              <a:t> Dash application for users to perform interactive visual analytics on SpaceX launch data in real-time.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added a pie chat to show the total successful launches by all sites and also to show the successful launches by the different sites.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also added a scatter plot to show the correlation between the payload and successful launches.</a:t>
            </a:r>
          </a:p>
          <a:p>
            <a:pPr>
              <a:lnSpc>
                <a:spcPct val="100000"/>
              </a:lnSpc>
              <a:spcBef>
                <a:spcPts val="1400"/>
              </a:spcBef>
            </a:pPr>
            <a:r>
              <a:rPr lang="en-US" sz="2200" dirty="0">
                <a:latin typeface="Calibri"/>
                <a:ea typeface="Calibri"/>
                <a:cs typeface="Calibri"/>
              </a:rPr>
              <a:t>The following link contains the notebook that shows this process: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ea typeface="Calibri"/>
                <a:cs typeface="Calibri"/>
                <a:hlinkClick r:id="rId3"/>
              </a:rPr>
              <a:t>https://github.com/gmenshi4/IBM_Coursera_DS_repo/blob/main/spacex_dash_app.py</a:t>
            </a:r>
            <a:endParaRPr lang="en-US" sz="2000" dirty="0">
              <a:ea typeface="Calibri"/>
              <a:cs typeface="Calibri"/>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60348" cy="47468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created a column for class, standardized the data and split the data into testing (20%) and training (80%) sets.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built Logistic Regression, Decision Tree, Support Vector Machine and K Nearest Neighbor machine learning models and tune different hyperparameters using </a:t>
            </a:r>
            <a:r>
              <a:rPr lang="en-US" sz="2200" dirty="0" err="1">
                <a:solidFill>
                  <a:schemeClr val="accent3">
                    <a:lumMod val="25000"/>
                  </a:schemeClr>
                </a:solidFill>
                <a:latin typeface="Abadi"/>
              </a:rPr>
              <a:t>GridSearchCV</a:t>
            </a:r>
            <a:endParaRPr lang="en-US" sz="2200" dirty="0" err="1">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used accuracy as the metric for evaluation,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then found the best performing model and parameters.</a:t>
            </a:r>
          </a:p>
          <a:p>
            <a:pPr>
              <a:lnSpc>
                <a:spcPct val="100000"/>
              </a:lnSpc>
              <a:spcBef>
                <a:spcPts val="1400"/>
              </a:spcBef>
            </a:pPr>
            <a:r>
              <a:rPr lang="en-US" sz="2200" dirty="0">
                <a:latin typeface="Calibri"/>
                <a:ea typeface="Calibri"/>
                <a:cs typeface="Calibri"/>
              </a:rPr>
              <a:t>The following link contains the notebook that shows this process:</a:t>
            </a:r>
          </a:p>
          <a:p>
            <a:pPr marL="0" indent="0">
              <a:lnSpc>
                <a:spcPct val="100000"/>
              </a:lnSpc>
              <a:spcBef>
                <a:spcPts val="1400"/>
              </a:spcBef>
              <a:buNone/>
            </a:pPr>
            <a:r>
              <a:rPr lang="en-US" sz="1800" dirty="0">
                <a:ea typeface="Calibri"/>
                <a:cs typeface="Calibri"/>
                <a:hlinkClick r:id="rId3"/>
              </a:rPr>
              <a:t>https://github.com/gmenshi4/IBM_Coursera_DS_repo/blob/main/SpaceX_Machine_Learning_Prediction_Part_5.ipynb</a:t>
            </a:r>
            <a:endParaRPr lang="en-US" sz="1800" dirty="0">
              <a:ea typeface="Calibri"/>
              <a:cs typeface="Calibri"/>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pic>
        <p:nvPicPr>
          <p:cNvPr id="2" name="Picture 5" descr="Chart, scatter chart&#10;&#10;Description automatically generated">
            <a:extLst>
              <a:ext uri="{FF2B5EF4-FFF2-40B4-BE49-F238E27FC236}">
                <a16:creationId xmlns:a16="http://schemas.microsoft.com/office/drawing/2014/main" id="{4698FE4D-5CE1-6461-C6E2-2C011366CA3F}"/>
              </a:ext>
            </a:extLst>
          </p:cNvPr>
          <p:cNvPicPr>
            <a:picLocks noChangeAspect="1"/>
          </p:cNvPicPr>
          <p:nvPr/>
        </p:nvPicPr>
        <p:blipFill>
          <a:blip r:embed="rId2"/>
          <a:stretch>
            <a:fillRect/>
          </a:stretch>
        </p:blipFill>
        <p:spPr>
          <a:xfrm>
            <a:off x="333455" y="708840"/>
            <a:ext cx="11304009" cy="220084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a:t>From the plot, we can see that the site CCAFS SLC 40 recorded more launches than any other launch site</a:t>
            </a:r>
          </a:p>
          <a:p>
            <a:pPr>
              <a:spcBef>
                <a:spcPts val="1400"/>
              </a:spcBef>
            </a:pPr>
            <a:r>
              <a:rPr lang="en-US" sz="2000"/>
              <a:t>We also see that there are more successes with the larger flight numbers as opposed to the smaller flight numbers</a:t>
            </a:r>
          </a:p>
          <a:p>
            <a:pPr marL="0">
              <a:spcBef>
                <a:spcPts val="1400"/>
              </a:spcBef>
            </a:pPr>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18</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pic>
        <p:nvPicPr>
          <p:cNvPr id="2" name="Picture 5" descr="Chart, scatter chart&#10;&#10;Description automatically generated">
            <a:extLst>
              <a:ext uri="{FF2B5EF4-FFF2-40B4-BE49-F238E27FC236}">
                <a16:creationId xmlns:a16="http://schemas.microsoft.com/office/drawing/2014/main" id="{08B6ABF3-5191-9F14-E1BA-9BF8D935C9DD}"/>
              </a:ext>
            </a:extLst>
          </p:cNvPr>
          <p:cNvPicPr>
            <a:picLocks noChangeAspect="1"/>
          </p:cNvPicPr>
          <p:nvPr/>
        </p:nvPicPr>
        <p:blipFill>
          <a:blip r:embed="rId2"/>
          <a:stretch>
            <a:fillRect/>
          </a:stretch>
        </p:blipFill>
        <p:spPr>
          <a:xfrm>
            <a:off x="291122" y="825256"/>
            <a:ext cx="11568592" cy="225375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a:t>Here, that though the number of launches are fewer at higher payloads, we have more success at higher payload.</a:t>
            </a:r>
          </a:p>
          <a:p>
            <a:pPr>
              <a:spcBef>
                <a:spcPts val="1400"/>
              </a:spcBef>
            </a:pPr>
            <a:r>
              <a:rPr lang="en-US" sz="2000"/>
              <a:t>We can see however that with a payload mass of between 2000 and 4000, both VAFB SLC 4E and KSC LC 39A record great success as opposed to what we see from CCAFS SLC 40.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2366" y="2194102"/>
            <a:ext cx="3511667" cy="2395170"/>
          </a:xfrm>
          <a:prstGeom prst="rect">
            <a:avLst/>
          </a:prstGeom>
        </p:spPr>
        <p:txBody>
          <a:bodyPr vert="horz" lIns="91440" tIns="45720" rIns="91440" bIns="45720" rtlCol="0">
            <a:normAutofit/>
          </a:bodyPr>
          <a:lstStyle/>
          <a:p>
            <a:pPr>
              <a:spcBef>
                <a:spcPts val="1400"/>
              </a:spcBef>
            </a:pPr>
            <a:r>
              <a:rPr lang="en-US" sz="2000"/>
              <a:t>From the plot, we can see that the orbits ES-L1, GEO, HEO, SSO and VLEO recorded the most success.</a:t>
            </a:r>
          </a:p>
          <a:p>
            <a:pPr>
              <a:spcBef>
                <a:spcPts val="1400"/>
              </a:spcBef>
            </a:pPr>
            <a:endParaRPr lang="en-US" sz="2000"/>
          </a:p>
          <a:p>
            <a:pPr>
              <a:spcBef>
                <a:spcPts val="1400"/>
              </a:spcBef>
            </a:pPr>
            <a:endParaRPr lang="en-US" sz="2000"/>
          </a:p>
          <a:p>
            <a:pPr>
              <a:spcBef>
                <a:spcPts val="1400"/>
              </a:spcBef>
            </a:pPr>
            <a:endParaRPr lang="en-US" sz="2000"/>
          </a:p>
        </p:txBody>
      </p:sp>
      <p:pic>
        <p:nvPicPr>
          <p:cNvPr id="2" name="Picture 5" descr="Chart, bar chart&#10;&#10;Description automatically generated">
            <a:extLst>
              <a:ext uri="{FF2B5EF4-FFF2-40B4-BE49-F238E27FC236}">
                <a16:creationId xmlns:a16="http://schemas.microsoft.com/office/drawing/2014/main" id="{C98B51D6-D138-9F9C-CE6E-05C274E62B53}"/>
              </a:ext>
            </a:extLst>
          </p:cNvPr>
          <p:cNvPicPr>
            <a:picLocks noChangeAspect="1"/>
          </p:cNvPicPr>
          <p:nvPr/>
        </p:nvPicPr>
        <p:blipFill>
          <a:blip r:embed="rId2"/>
          <a:stretch>
            <a:fillRect/>
          </a:stretch>
        </p:blipFill>
        <p:spPr>
          <a:xfrm>
            <a:off x="4884540" y="1556766"/>
            <a:ext cx="6895974" cy="391637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Flight Number</a:t>
            </a:r>
            <a:r>
              <a:rPr lang="en-US" sz="4400" kern="1200" dirty="0">
                <a:solidFill>
                  <a:schemeClr val="tx1"/>
                </a:solidFill>
                <a:latin typeface="+mj-lt"/>
                <a:ea typeface="+mj-ea"/>
                <a:cs typeface="+mj-cs"/>
              </a:rPr>
              <a:t>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93899" y="3833652"/>
            <a:ext cx="6149741" cy="2449513"/>
          </a:xfrm>
          <a:prstGeom prst="rect">
            <a:avLst/>
          </a:prstGeom>
        </p:spPr>
        <p:txBody>
          <a:bodyPr vert="horz" lIns="91440" tIns="45720" rIns="91440" bIns="45720" rtlCol="0" anchor="ctr">
            <a:normAutofit/>
          </a:bodyPr>
          <a:lstStyle/>
          <a:p>
            <a:pPr>
              <a:spcBef>
                <a:spcPts val="1400"/>
              </a:spcBef>
            </a:pPr>
            <a:r>
              <a:rPr lang="en-US" sz="2000" dirty="0">
                <a:cs typeface="Calibri"/>
              </a:rPr>
              <a:t>We can see from the plot that all orbit types show relatively more success as the flight number increases</a:t>
            </a:r>
          </a:p>
          <a:p>
            <a:pPr>
              <a:spcBef>
                <a:spcPts val="1400"/>
              </a:spcBef>
            </a:pPr>
            <a:endParaRPr lang="en-US" sz="2000" dirty="0">
              <a:cs typeface="Calibri"/>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21</a:t>
            </a:fld>
            <a:endParaRPr lang="en-US" sz="1000">
              <a:solidFill>
                <a:schemeClr val="tx1">
                  <a:tint val="75000"/>
                </a:schemeClr>
              </a:solidFill>
              <a:latin typeface="+mn-lt"/>
            </a:endParaRPr>
          </a:p>
        </p:txBody>
      </p:sp>
      <p:pic>
        <p:nvPicPr>
          <p:cNvPr id="6" name="Picture 6" descr="Chart, scatter chart&#10;&#10;Description automatically generated">
            <a:extLst>
              <a:ext uri="{FF2B5EF4-FFF2-40B4-BE49-F238E27FC236}">
                <a16:creationId xmlns:a16="http://schemas.microsoft.com/office/drawing/2014/main" id="{B0A47031-1C15-A514-5571-882117F32811}"/>
              </a:ext>
            </a:extLst>
          </p:cNvPr>
          <p:cNvPicPr>
            <a:picLocks noChangeAspect="1"/>
          </p:cNvPicPr>
          <p:nvPr/>
        </p:nvPicPr>
        <p:blipFill>
          <a:blip r:embed="rId2"/>
          <a:stretch>
            <a:fillRect/>
          </a:stretch>
        </p:blipFill>
        <p:spPr>
          <a:xfrm>
            <a:off x="335280" y="608263"/>
            <a:ext cx="11277600" cy="2298834"/>
          </a:xfrm>
          <a:prstGeom prst="rect">
            <a:avLst/>
          </a:prstGeom>
        </p:spPr>
      </p:pic>
    </p:spTree>
    <p:extLst>
      <p:ext uri="{BB962C8B-B14F-4D97-AF65-F5344CB8AC3E}">
        <p14:creationId xmlns:p14="http://schemas.microsoft.com/office/powerpoint/2010/main" val="3520912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pic>
        <p:nvPicPr>
          <p:cNvPr id="2" name="Picture 5" descr="Chart, scatter chart&#10;&#10;Description automatically generated">
            <a:extLst>
              <a:ext uri="{FF2B5EF4-FFF2-40B4-BE49-F238E27FC236}">
                <a16:creationId xmlns:a16="http://schemas.microsoft.com/office/drawing/2014/main" id="{6FC7B699-5B81-CB53-20BB-D741FEA64BA5}"/>
              </a:ext>
            </a:extLst>
          </p:cNvPr>
          <p:cNvPicPr>
            <a:picLocks noChangeAspect="1"/>
          </p:cNvPicPr>
          <p:nvPr/>
        </p:nvPicPr>
        <p:blipFill>
          <a:blip r:embed="rId2"/>
          <a:stretch>
            <a:fillRect/>
          </a:stretch>
        </p:blipFill>
        <p:spPr>
          <a:xfrm>
            <a:off x="457915" y="621296"/>
            <a:ext cx="11246859" cy="233359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74139" y="3914932"/>
            <a:ext cx="6769501" cy="2571433"/>
          </a:xfrm>
          <a:prstGeom prst="rect">
            <a:avLst/>
          </a:prstGeom>
        </p:spPr>
        <p:txBody>
          <a:bodyPr vert="horz" lIns="91440" tIns="45720" rIns="91440" bIns="45720" rtlCol="0" anchor="ctr">
            <a:normAutofit/>
          </a:bodyPr>
          <a:lstStyle/>
          <a:p>
            <a:pPr>
              <a:spcBef>
                <a:spcPts val="1400"/>
              </a:spcBef>
            </a:pPr>
            <a:r>
              <a:rPr lang="en-US" sz="2000" dirty="0">
                <a:cs typeface="Calibri"/>
              </a:rPr>
              <a:t>We can observe here that with heavier payloads, there are more successes recorded for PO, LEO and ISS orbits while with lighter payloads ES-L1, SSO, HEO and MEO show greater success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228600" y="731520"/>
            <a:ext cx="4389581" cy="23061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ea typeface="+mj-ea"/>
                <a:cs typeface="+mj-cs"/>
              </a:rPr>
              <a:t>Launch </a:t>
            </a:r>
            <a:r>
              <a:rPr lang="en-US" sz="4400" kern="1200" dirty="0">
                <a:solidFill>
                  <a:schemeClr val="tx1"/>
                </a:solidFill>
                <a:latin typeface="+mj-lt"/>
                <a:ea typeface="+mj-ea"/>
                <a:cs typeface="+mj-cs"/>
              </a:rPr>
              <a:t>Success</a:t>
            </a:r>
            <a:r>
              <a:rPr lang="en-US" sz="4400" dirty="0">
                <a:solidFill>
                  <a:schemeClr val="tx1"/>
                </a:solidFill>
                <a:latin typeface="+mj-lt"/>
                <a:ea typeface="+mj-ea"/>
                <a:cs typeface="+mj-cs"/>
              </a:rPr>
              <a:t> Yearly Trend</a:t>
            </a:r>
            <a:endParaRPr lang="en-US" sz="4400" dirty="0">
              <a:solidFill>
                <a:schemeClr val="tx1"/>
              </a:solidFill>
              <a:latin typeface="IBM Plex Mono SemiBold"/>
              <a:ea typeface="+mj-ea"/>
              <a:cs typeface="+mj-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1166" y="2803702"/>
            <a:ext cx="3511667" cy="2395170"/>
          </a:xfrm>
          <a:prstGeom prst="rect">
            <a:avLst/>
          </a:prstGeom>
        </p:spPr>
        <p:txBody>
          <a:bodyPr vert="horz" lIns="91440" tIns="45720" rIns="91440" bIns="45720" rtlCol="0" anchor="t">
            <a:normAutofit/>
          </a:bodyPr>
          <a:lstStyle/>
          <a:p>
            <a:pPr>
              <a:spcBef>
                <a:spcPts val="1400"/>
              </a:spcBef>
            </a:pPr>
            <a:r>
              <a:rPr lang="en-US" sz="2000" dirty="0"/>
              <a:t>From the plot, we can see that there was a progressive increase in success rate from 2013 to 2020 with a dip in 2018.</a:t>
            </a:r>
            <a:endParaRPr lang="en-US" sz="2000" dirty="0">
              <a:cs typeface="Calibri"/>
            </a:endParaRPr>
          </a:p>
          <a:p>
            <a:pPr>
              <a:spcBef>
                <a:spcPts val="1400"/>
              </a:spcBef>
            </a:pPr>
            <a:endParaRPr lang="en-US" sz="2000"/>
          </a:p>
          <a:p>
            <a:pPr>
              <a:spcBef>
                <a:spcPts val="1400"/>
              </a:spcBef>
            </a:pPr>
            <a:endParaRPr lang="en-US" sz="2000"/>
          </a:p>
          <a:p>
            <a:pPr>
              <a:spcBef>
                <a:spcPts val="1400"/>
              </a:spcBef>
            </a:pPr>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23</a:t>
            </a:fld>
            <a:endParaRPr lang="en-US" sz="1000">
              <a:solidFill>
                <a:schemeClr val="tx1">
                  <a:lumMod val="50000"/>
                  <a:lumOff val="50000"/>
                </a:schemeClr>
              </a:solidFill>
              <a:latin typeface="+mn-lt"/>
            </a:endParaRPr>
          </a:p>
        </p:txBody>
      </p:sp>
      <p:pic>
        <p:nvPicPr>
          <p:cNvPr id="7" name="Picture 6" descr="Icon&#10;&#10;Description automatically generated">
            <a:extLst>
              <a:ext uri="{FF2B5EF4-FFF2-40B4-BE49-F238E27FC236}">
                <a16:creationId xmlns:a16="http://schemas.microsoft.com/office/drawing/2014/main" id="{57C54E7E-6944-8A24-BF09-CB402DC79C56}"/>
              </a:ext>
            </a:extLst>
          </p:cNvPr>
          <p:cNvPicPr>
            <a:picLocks noChangeAspect="1"/>
          </p:cNvPicPr>
          <p:nvPr/>
        </p:nvPicPr>
        <p:blipFill>
          <a:blip r:embed="rId2"/>
          <a:stretch>
            <a:fillRect/>
          </a:stretch>
        </p:blipFill>
        <p:spPr>
          <a:xfrm>
            <a:off x="4867382" y="1121821"/>
            <a:ext cx="7167411" cy="3940552"/>
          </a:xfrm>
          <a:prstGeom prst="rect">
            <a:avLst/>
          </a:prstGeom>
          <a:effectLst/>
        </p:spPr>
      </p:pic>
    </p:spTree>
    <p:extLst>
      <p:ext uri="{BB962C8B-B14F-4D97-AF65-F5344CB8AC3E}">
        <p14:creationId xmlns:p14="http://schemas.microsoft.com/office/powerpoint/2010/main" val="82289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8570" y="1835785"/>
            <a:ext cx="4574149" cy="43919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query result, we can see there are only 4 Launch sites in the Space X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Graphical user interface, text, application, email&#10;&#10;Description automatically generated">
            <a:extLst>
              <a:ext uri="{FF2B5EF4-FFF2-40B4-BE49-F238E27FC236}">
                <a16:creationId xmlns:a16="http://schemas.microsoft.com/office/drawing/2014/main" id="{B2734796-2AE1-B179-5459-0DE2DDA13F73}"/>
              </a:ext>
            </a:extLst>
          </p:cNvPr>
          <p:cNvPicPr>
            <a:picLocks noChangeAspect="1"/>
          </p:cNvPicPr>
          <p:nvPr/>
        </p:nvPicPr>
        <p:blipFill>
          <a:blip r:embed="rId3"/>
          <a:stretch>
            <a:fillRect/>
          </a:stretch>
        </p:blipFill>
        <p:spPr>
          <a:xfrm>
            <a:off x="5252720" y="2280617"/>
            <a:ext cx="6400800" cy="304860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71465"/>
            <a:ext cx="9745589" cy="100869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above query result, we can see that Mission Success was recorded in the Launch sites beginning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84B57710-7405-4D7D-D76E-512902A66F54}"/>
              </a:ext>
            </a:extLst>
          </p:cNvPr>
          <p:cNvPicPr>
            <a:picLocks noChangeAspect="1"/>
          </p:cNvPicPr>
          <p:nvPr/>
        </p:nvPicPr>
        <p:blipFill>
          <a:blip r:embed="rId3"/>
          <a:stretch>
            <a:fillRect/>
          </a:stretch>
        </p:blipFill>
        <p:spPr>
          <a:xfrm>
            <a:off x="772160" y="1484017"/>
            <a:ext cx="10515600" cy="361564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7210" y="5340985"/>
            <a:ext cx="9623669" cy="126269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result shows that the total payload mass recorded was 45,596kg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 email&#10;&#10;Description automatically generated">
            <a:extLst>
              <a:ext uri="{FF2B5EF4-FFF2-40B4-BE49-F238E27FC236}">
                <a16:creationId xmlns:a16="http://schemas.microsoft.com/office/drawing/2014/main" id="{E2A29FB4-ECBA-A870-77F2-7CCC0A499B2A}"/>
              </a:ext>
            </a:extLst>
          </p:cNvPr>
          <p:cNvPicPr>
            <a:picLocks noChangeAspect="1"/>
          </p:cNvPicPr>
          <p:nvPr/>
        </p:nvPicPr>
        <p:blipFill>
          <a:blip r:embed="rId3"/>
          <a:stretch>
            <a:fillRect/>
          </a:stretch>
        </p:blipFill>
        <p:spPr>
          <a:xfrm>
            <a:off x="1229360" y="1492416"/>
            <a:ext cx="9540240" cy="371060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98745"/>
            <a:ext cx="9745589" cy="12830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result shows the average payload mass carried by booster version F9 v1.1 was 2,928.4kg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 application, email&#10;&#10;Description automatically generated">
            <a:extLst>
              <a:ext uri="{FF2B5EF4-FFF2-40B4-BE49-F238E27FC236}">
                <a16:creationId xmlns:a16="http://schemas.microsoft.com/office/drawing/2014/main" id="{603AAC9E-ED1C-6AC7-F2DA-7D4AAAEFD835}"/>
              </a:ext>
            </a:extLst>
          </p:cNvPr>
          <p:cNvPicPr>
            <a:picLocks noChangeAspect="1"/>
          </p:cNvPicPr>
          <p:nvPr/>
        </p:nvPicPr>
        <p:blipFill>
          <a:blip r:embed="rId3"/>
          <a:stretch>
            <a:fillRect/>
          </a:stretch>
        </p:blipFill>
        <p:spPr>
          <a:xfrm>
            <a:off x="1371600" y="1460066"/>
            <a:ext cx="9235440" cy="37448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2890" y="5432425"/>
            <a:ext cx="9745589" cy="142525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result revealed that the first successful landing outcome on ground pad was recorded on the 1</a:t>
            </a:r>
            <a:r>
              <a:rPr lang="en-US" sz="2200" baseline="30000" dirty="0">
                <a:solidFill>
                  <a:schemeClr val="accent3">
                    <a:lumMod val="25000"/>
                  </a:schemeClr>
                </a:solidFill>
                <a:latin typeface="Abadi"/>
              </a:rPr>
              <a:t>st</a:t>
            </a:r>
            <a:r>
              <a:rPr lang="en-US" sz="2200" dirty="0">
                <a:solidFill>
                  <a:schemeClr val="accent3">
                    <a:lumMod val="25000"/>
                  </a:schemeClr>
                </a:solidFill>
                <a:latin typeface="Abadi"/>
              </a:rPr>
              <a:t> of May, 2017</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 email&#10;&#10;Description automatically generated">
            <a:extLst>
              <a:ext uri="{FF2B5EF4-FFF2-40B4-BE49-F238E27FC236}">
                <a16:creationId xmlns:a16="http://schemas.microsoft.com/office/drawing/2014/main" id="{04C33DBE-CF87-7166-0224-0BCCF640357D}"/>
              </a:ext>
            </a:extLst>
          </p:cNvPr>
          <p:cNvPicPr>
            <a:picLocks noChangeAspect="1"/>
          </p:cNvPicPr>
          <p:nvPr/>
        </p:nvPicPr>
        <p:blipFill>
          <a:blip r:embed="rId3"/>
          <a:stretch>
            <a:fillRect/>
          </a:stretch>
        </p:blipFill>
        <p:spPr>
          <a:xfrm>
            <a:off x="1534160" y="1514362"/>
            <a:ext cx="9062720" cy="36565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2250" y="5107305"/>
            <a:ext cx="9613509" cy="132365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result shows that there are 4 booster versions with the successful drone ship landing having a payload between 4000 and 6000 as listed in the screen shot above.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 application, email&#10;&#10;Description automatically generated">
            <a:extLst>
              <a:ext uri="{FF2B5EF4-FFF2-40B4-BE49-F238E27FC236}">
                <a16:creationId xmlns:a16="http://schemas.microsoft.com/office/drawing/2014/main" id="{AC7EAA64-6336-8CDF-F4E7-63B1592B0C38}"/>
              </a:ext>
            </a:extLst>
          </p:cNvPr>
          <p:cNvPicPr>
            <a:picLocks noChangeAspect="1"/>
          </p:cNvPicPr>
          <p:nvPr/>
        </p:nvPicPr>
        <p:blipFill>
          <a:blip r:embed="rId3"/>
          <a:stretch>
            <a:fillRect/>
          </a:stretch>
        </p:blipFill>
        <p:spPr>
          <a:xfrm>
            <a:off x="1076960" y="1416575"/>
            <a:ext cx="9448800" cy="358797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02021" y="1295443"/>
            <a:ext cx="10550918" cy="538779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a:buChar char="o"/>
            </a:pPr>
            <a:r>
              <a:rPr lang="en-US" sz="1800" dirty="0">
                <a:solidFill>
                  <a:schemeClr val="accent3">
                    <a:lumMod val="25000"/>
                  </a:schemeClr>
                </a:solidFill>
                <a:latin typeface="Abadi"/>
              </a:rPr>
              <a:t>Data collection through API</a:t>
            </a:r>
          </a:p>
          <a:p>
            <a:pPr lvl="1">
              <a:lnSpc>
                <a:spcPct val="100000"/>
              </a:lnSpc>
              <a:spcBef>
                <a:spcPts val="1400"/>
              </a:spcBef>
              <a:buFont typeface="Courier New"/>
              <a:buChar char="o"/>
            </a:pPr>
            <a:r>
              <a:rPr lang="en-US" sz="1800" dirty="0">
                <a:solidFill>
                  <a:schemeClr val="accent3">
                    <a:lumMod val="25000"/>
                  </a:schemeClr>
                </a:solidFill>
                <a:latin typeface="Abadi"/>
              </a:rPr>
              <a:t>Data collection with web scrapping</a:t>
            </a:r>
          </a:p>
          <a:p>
            <a:pPr lvl="1">
              <a:lnSpc>
                <a:spcPct val="100000"/>
              </a:lnSpc>
              <a:spcBef>
                <a:spcPts val="1400"/>
              </a:spcBef>
              <a:buFont typeface="Courier New"/>
              <a:buChar char="o"/>
            </a:pPr>
            <a:r>
              <a:rPr lang="en-US" sz="1800" dirty="0">
                <a:solidFill>
                  <a:schemeClr val="accent3">
                    <a:lumMod val="25000"/>
                  </a:schemeClr>
                </a:solidFill>
                <a:latin typeface="Abadi"/>
              </a:rPr>
              <a:t>Data wrangling</a:t>
            </a:r>
          </a:p>
          <a:p>
            <a:pPr lvl="1">
              <a:lnSpc>
                <a:spcPct val="100000"/>
              </a:lnSpc>
              <a:spcBef>
                <a:spcPts val="1400"/>
              </a:spcBef>
              <a:buFont typeface="Courier New"/>
              <a:buChar char="o"/>
            </a:pPr>
            <a:r>
              <a:rPr lang="en-US" sz="1800" dirty="0">
                <a:solidFill>
                  <a:schemeClr val="accent3">
                    <a:lumMod val="25000"/>
                  </a:schemeClr>
                </a:solidFill>
                <a:latin typeface="Abadi"/>
              </a:rPr>
              <a:t>Exploratory data analysis (EDA) with SQL</a:t>
            </a:r>
          </a:p>
          <a:p>
            <a:pPr lvl="1">
              <a:lnSpc>
                <a:spcPct val="100000"/>
              </a:lnSpc>
              <a:spcBef>
                <a:spcPts val="1400"/>
              </a:spcBef>
              <a:buFont typeface="Courier New"/>
              <a:buChar char="o"/>
            </a:pPr>
            <a:r>
              <a:rPr lang="en-US" sz="1800" dirty="0">
                <a:solidFill>
                  <a:schemeClr val="accent3">
                    <a:lumMod val="25000"/>
                  </a:schemeClr>
                </a:solidFill>
                <a:latin typeface="Abadi"/>
              </a:rPr>
              <a:t>EDA with data visualization</a:t>
            </a:r>
          </a:p>
          <a:p>
            <a:pPr lvl="1">
              <a:lnSpc>
                <a:spcPct val="100000"/>
              </a:lnSpc>
              <a:spcBef>
                <a:spcPts val="1400"/>
              </a:spcBef>
              <a:buFont typeface="Courier New"/>
              <a:buChar char="o"/>
            </a:pPr>
            <a:r>
              <a:rPr lang="en-US" sz="1800" dirty="0">
                <a:solidFill>
                  <a:schemeClr val="accent3">
                    <a:lumMod val="25000"/>
                  </a:schemeClr>
                </a:solidFill>
                <a:latin typeface="Abadi"/>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a:buChar char="o"/>
            </a:pPr>
            <a:r>
              <a:rPr lang="en-US" sz="1800" dirty="0">
                <a:solidFill>
                  <a:schemeClr val="accent3">
                    <a:lumMod val="25000"/>
                  </a:schemeClr>
                </a:solidFill>
                <a:latin typeface="Abadi"/>
              </a:rPr>
              <a:t>EDA results</a:t>
            </a:r>
          </a:p>
          <a:p>
            <a:pPr lvl="1">
              <a:lnSpc>
                <a:spcPct val="100000"/>
              </a:lnSpc>
              <a:spcBef>
                <a:spcPts val="1400"/>
              </a:spcBef>
              <a:buFont typeface="Courier New"/>
              <a:buChar char="o"/>
            </a:pPr>
            <a:r>
              <a:rPr lang="en-US" sz="1800" dirty="0">
                <a:solidFill>
                  <a:schemeClr val="accent3">
                    <a:lumMod val="25000"/>
                  </a:schemeClr>
                </a:solidFill>
                <a:latin typeface="Abadi"/>
              </a:rPr>
              <a:t>Interactive analytics</a:t>
            </a:r>
          </a:p>
          <a:p>
            <a:pPr lvl="1">
              <a:lnSpc>
                <a:spcPct val="100000"/>
              </a:lnSpc>
              <a:spcBef>
                <a:spcPts val="1400"/>
              </a:spcBef>
              <a:buFont typeface="Courier New"/>
              <a:buChar char="o"/>
            </a:pPr>
            <a:r>
              <a:rPr lang="en-US" sz="1800" dirty="0">
                <a:solidFill>
                  <a:schemeClr val="accent3">
                    <a:lumMod val="25000"/>
                  </a:schemeClr>
                </a:solidFill>
                <a:latin typeface="Abadi"/>
              </a:rPr>
              <a:t>Predictive analytics</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10505"/>
            <a:ext cx="9745589" cy="10899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query result above, we see that there were 100 mission successes with one recorded mission failure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 email&#10;&#10;Description automatically generated">
            <a:extLst>
              <a:ext uri="{FF2B5EF4-FFF2-40B4-BE49-F238E27FC236}">
                <a16:creationId xmlns:a16="http://schemas.microsoft.com/office/drawing/2014/main" id="{24B1993A-9E34-0376-BD20-4F025079135B}"/>
              </a:ext>
            </a:extLst>
          </p:cNvPr>
          <p:cNvPicPr>
            <a:picLocks noChangeAspect="1"/>
          </p:cNvPicPr>
          <p:nvPr/>
        </p:nvPicPr>
        <p:blipFill>
          <a:blip r:embed="rId3"/>
          <a:stretch>
            <a:fillRect/>
          </a:stretch>
        </p:blipFill>
        <p:spPr>
          <a:xfrm>
            <a:off x="1493520" y="1437299"/>
            <a:ext cx="8483600" cy="368876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38869" cy="4605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result lists the boosters that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able&#10;&#10;Description automatically generated">
            <a:extLst>
              <a:ext uri="{FF2B5EF4-FFF2-40B4-BE49-F238E27FC236}">
                <a16:creationId xmlns:a16="http://schemas.microsoft.com/office/drawing/2014/main" id="{AE591322-54B4-A57C-DB7C-30DB022AF329}"/>
              </a:ext>
            </a:extLst>
          </p:cNvPr>
          <p:cNvPicPr>
            <a:picLocks noChangeAspect="1"/>
          </p:cNvPicPr>
          <p:nvPr/>
        </p:nvPicPr>
        <p:blipFill>
          <a:blip r:embed="rId3"/>
          <a:stretch>
            <a:fillRect/>
          </a:stretch>
        </p:blipFill>
        <p:spPr>
          <a:xfrm>
            <a:off x="5008880" y="1638560"/>
            <a:ext cx="5974080" cy="45359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04105"/>
            <a:ext cx="10060549" cy="16081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shows the list of the failed landing outcomes in drone ships, their booster versions, launch site names and month of the failed mission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 application, email&#10;&#10;Description automatically generated">
            <a:extLst>
              <a:ext uri="{FF2B5EF4-FFF2-40B4-BE49-F238E27FC236}">
                <a16:creationId xmlns:a16="http://schemas.microsoft.com/office/drawing/2014/main" id="{C1299BF6-D8B7-7C36-E16E-E29723BEA2A0}"/>
              </a:ext>
            </a:extLst>
          </p:cNvPr>
          <p:cNvPicPr>
            <a:picLocks noChangeAspect="1"/>
          </p:cNvPicPr>
          <p:nvPr/>
        </p:nvPicPr>
        <p:blipFill>
          <a:blip r:embed="rId3"/>
          <a:stretch>
            <a:fillRect/>
          </a:stretch>
        </p:blipFill>
        <p:spPr>
          <a:xfrm>
            <a:off x="772160" y="1482392"/>
            <a:ext cx="10627360" cy="326329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61305"/>
            <a:ext cx="9776069" cy="158781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query result above shows the ranked count of landing outcomes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Table&#10;&#10;Description automatically generated">
            <a:extLst>
              <a:ext uri="{FF2B5EF4-FFF2-40B4-BE49-F238E27FC236}">
                <a16:creationId xmlns:a16="http://schemas.microsoft.com/office/drawing/2014/main" id="{E24BE1FA-0654-FFE0-3BCD-4E6D627938DE}"/>
              </a:ext>
            </a:extLst>
          </p:cNvPr>
          <p:cNvPicPr>
            <a:picLocks noChangeAspect="1"/>
          </p:cNvPicPr>
          <p:nvPr/>
        </p:nvPicPr>
        <p:blipFill>
          <a:blip r:embed="rId3"/>
          <a:stretch>
            <a:fillRect/>
          </a:stretch>
        </p:blipFill>
        <p:spPr>
          <a:xfrm>
            <a:off x="2428240" y="1501288"/>
            <a:ext cx="6604000" cy="37030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34170" y="5737225"/>
            <a:ext cx="9542389" cy="8867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above shows that SpaceX launch sites are in the United States of America coastal states Florida and California</a:t>
            </a:r>
          </a:p>
          <a:p>
            <a:endParaRPr lang="en-US">
              <a:solidFill>
                <a:srgbClr val="000000"/>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a:rPr>
              <a:t>All launch sites global map markers</a:t>
            </a:r>
            <a:endParaRPr lang="en-US">
              <a:latin typeface="Abadi"/>
            </a:endParaRPr>
          </a:p>
        </p:txBody>
      </p:sp>
      <p:pic>
        <p:nvPicPr>
          <p:cNvPr id="4" name="Picture 5" descr="Map&#10;&#10;Description automatically generated">
            <a:extLst>
              <a:ext uri="{FF2B5EF4-FFF2-40B4-BE49-F238E27FC236}">
                <a16:creationId xmlns:a16="http://schemas.microsoft.com/office/drawing/2014/main" id="{3A9ED4E2-148A-DCC6-D666-027C8C4F8B89}"/>
              </a:ext>
            </a:extLst>
          </p:cNvPr>
          <p:cNvPicPr>
            <a:picLocks noChangeAspect="1"/>
          </p:cNvPicPr>
          <p:nvPr/>
        </p:nvPicPr>
        <p:blipFill>
          <a:blip r:embed="rId3"/>
          <a:stretch>
            <a:fillRect/>
          </a:stretch>
        </p:blipFill>
        <p:spPr>
          <a:xfrm>
            <a:off x="1036320" y="1414419"/>
            <a:ext cx="10068560" cy="418156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25050" y="5788025"/>
            <a:ext cx="8292709" cy="8461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shows </a:t>
            </a:r>
            <a:r>
              <a:rPr lang="en-US" sz="2200" dirty="0">
                <a:ea typeface="+mn-lt"/>
                <a:cs typeface="+mn-lt"/>
              </a:rPr>
              <a:t>the closest coastline and the distance between the coastline point and the launch site in Florida.</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latin typeface="Calibri" panose="020F0502020204030204"/>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Closest Coastline to Launch Site in Florida</a:t>
            </a:r>
            <a:endParaRPr lang="en-US" dirty="0"/>
          </a:p>
        </p:txBody>
      </p:sp>
      <p:pic>
        <p:nvPicPr>
          <p:cNvPr id="2" name="Picture 3">
            <a:extLst>
              <a:ext uri="{FF2B5EF4-FFF2-40B4-BE49-F238E27FC236}">
                <a16:creationId xmlns:a16="http://schemas.microsoft.com/office/drawing/2014/main" id="{F691FF07-9F27-5A91-EE9F-35A551E9D347}"/>
              </a:ext>
            </a:extLst>
          </p:cNvPr>
          <p:cNvPicPr>
            <a:picLocks noChangeAspect="1"/>
          </p:cNvPicPr>
          <p:nvPr/>
        </p:nvPicPr>
        <p:blipFill>
          <a:blip r:embed="rId3"/>
          <a:stretch>
            <a:fillRect/>
          </a:stretch>
        </p:blipFill>
        <p:spPr>
          <a:xfrm>
            <a:off x="1778000" y="1410446"/>
            <a:ext cx="8239760" cy="418950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22608"/>
            <a:ext cx="9573187" cy="94170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above shows the distance to the train station from the closest launch site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Closest Train Station to Launch Site</a:t>
            </a:r>
          </a:p>
        </p:txBody>
      </p:sp>
      <p:pic>
        <p:nvPicPr>
          <p:cNvPr id="2" name="Picture 3">
            <a:extLst>
              <a:ext uri="{FF2B5EF4-FFF2-40B4-BE49-F238E27FC236}">
                <a16:creationId xmlns:a16="http://schemas.microsoft.com/office/drawing/2014/main" id="{BBCE8CBC-627D-18CF-BEB2-F2E7B3E3DF90}"/>
              </a:ext>
            </a:extLst>
          </p:cNvPr>
          <p:cNvPicPr>
            <a:picLocks noChangeAspect="1"/>
          </p:cNvPicPr>
          <p:nvPr/>
        </p:nvPicPr>
        <p:blipFill>
          <a:blip r:embed="rId3"/>
          <a:stretch>
            <a:fillRect/>
          </a:stretch>
        </p:blipFill>
        <p:spPr>
          <a:xfrm rot="-5400000">
            <a:off x="3428048" y="66675"/>
            <a:ext cx="4147185" cy="685673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19624"/>
            <a:ext cx="9872589" cy="6154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see that KSC LC-39A had the most successful launches of all sites</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launch sites</a:t>
            </a:r>
            <a:endParaRPr lang="en-US" dirty="0"/>
          </a:p>
        </p:txBody>
      </p:sp>
      <p:pic>
        <p:nvPicPr>
          <p:cNvPr id="7" name="Picture 8" descr="Chart, diagram&#10;&#10;Description automatically generated">
            <a:extLst>
              <a:ext uri="{FF2B5EF4-FFF2-40B4-BE49-F238E27FC236}">
                <a16:creationId xmlns:a16="http://schemas.microsoft.com/office/drawing/2014/main" id="{E15E222B-ADE3-820F-C073-CDCED54DB961}"/>
              </a:ext>
            </a:extLst>
          </p:cNvPr>
          <p:cNvPicPr>
            <a:picLocks noChangeAspect="1"/>
          </p:cNvPicPr>
          <p:nvPr/>
        </p:nvPicPr>
        <p:blipFill>
          <a:blip r:embed="rId3"/>
          <a:stretch>
            <a:fillRect/>
          </a:stretch>
        </p:blipFill>
        <p:spPr>
          <a:xfrm>
            <a:off x="861483" y="2147564"/>
            <a:ext cx="10564283" cy="23617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4227" y="1378403"/>
            <a:ext cx="10535398" cy="52377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tx1"/>
                </a:solidFill>
                <a:latin typeface="Abadi"/>
              </a:rPr>
              <a:t>Project background and context</a:t>
            </a:r>
          </a:p>
          <a:p>
            <a:pPr marL="457200" lvl="1" indent="0" algn="just">
              <a:spcBef>
                <a:spcPts val="1400"/>
              </a:spcBef>
              <a:buNone/>
            </a:pPr>
            <a:r>
              <a:rPr lang="en-US" sz="2000" dirty="0">
                <a:solidFill>
                  <a:schemeClr val="tx1"/>
                </a:solidFill>
                <a:latin typeface="Abadi"/>
              </a:rPr>
              <a:t>SpaceX advertises that it's Falcon 9 rocket launches with a cost of 62 million dollars, a cost lower than other providers who put the cost upward of 165 million dollars. Much of the savings is because SpaceX can reuse the first stage. Therefore if we can determine if the first stage will land, we can then determine the cost of a launch. The goal of this project is to create a machine learning pipeline to predict if the first stage will land successfully.</a:t>
            </a:r>
            <a:endParaRPr lang="en-US" sz="2000">
              <a:solidFill>
                <a:schemeClr val="tx1"/>
              </a:solidFill>
              <a:latin typeface="Abadi"/>
            </a:endParaRPr>
          </a:p>
          <a:p>
            <a:pPr>
              <a:spcBef>
                <a:spcPts val="1400"/>
              </a:spcBef>
            </a:pPr>
            <a:r>
              <a:rPr lang="en-US" sz="2400" dirty="0">
                <a:solidFill>
                  <a:schemeClr val="tx1"/>
                </a:solidFill>
                <a:latin typeface="Abadi"/>
              </a:rPr>
              <a:t>Problems you want to find answers</a:t>
            </a:r>
          </a:p>
          <a:p>
            <a:pPr lvl="1">
              <a:spcBef>
                <a:spcPts val="1400"/>
              </a:spcBef>
              <a:buFont typeface="Courier New"/>
              <a:buChar char="o"/>
            </a:pPr>
            <a:r>
              <a:rPr lang="en-US" sz="2000" dirty="0">
                <a:solidFill>
                  <a:schemeClr val="tx1"/>
                </a:solidFill>
                <a:latin typeface="Abadi"/>
              </a:rPr>
              <a:t> What factors determine if the rocket will make a successful landing?</a:t>
            </a:r>
          </a:p>
          <a:p>
            <a:pPr lvl="1">
              <a:spcBef>
                <a:spcPts val="1400"/>
              </a:spcBef>
              <a:buFont typeface="Courier New"/>
              <a:buChar char="o"/>
            </a:pPr>
            <a:r>
              <a:rPr lang="en-US" sz="2000" dirty="0">
                <a:solidFill>
                  <a:schemeClr val="tx1"/>
                </a:solidFill>
                <a:latin typeface="Abadi"/>
              </a:rPr>
              <a:t>What are the interactions between these factors that determine the success of a landing?</a:t>
            </a:r>
          </a:p>
          <a:p>
            <a:pPr lvl="1">
              <a:spcBef>
                <a:spcPts val="1400"/>
              </a:spcBef>
              <a:buFont typeface="Courier New"/>
              <a:buChar char="o"/>
            </a:pPr>
            <a:r>
              <a:rPr lang="en-US" sz="2000" dirty="0">
                <a:solidFill>
                  <a:schemeClr val="tx1"/>
                </a:solidFill>
                <a:latin typeface="Abadi"/>
              </a:rPr>
              <a:t>What are the operating conditions that are required to be in place to ensure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5777" y="4640791"/>
            <a:ext cx="10509250" cy="9858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achieved an overall success of 76.9% with only 23.1% failures.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endParaRPr lang="en-US" dirty="0"/>
          </a:p>
        </p:txBody>
      </p:sp>
      <p:pic>
        <p:nvPicPr>
          <p:cNvPr id="2" name="Picture 3" descr="Chart&#10;&#10;Description automatically generated">
            <a:extLst>
              <a:ext uri="{FF2B5EF4-FFF2-40B4-BE49-F238E27FC236}">
                <a16:creationId xmlns:a16="http://schemas.microsoft.com/office/drawing/2014/main" id="{D518E3EE-3302-D765-BD99-FF58CEFCB4AA}"/>
              </a:ext>
            </a:extLst>
          </p:cNvPr>
          <p:cNvPicPr>
            <a:picLocks noChangeAspect="1"/>
          </p:cNvPicPr>
          <p:nvPr/>
        </p:nvPicPr>
        <p:blipFill>
          <a:blip r:embed="rId3"/>
          <a:stretch>
            <a:fillRect/>
          </a:stretch>
        </p:blipFill>
        <p:spPr>
          <a:xfrm>
            <a:off x="766234" y="2088866"/>
            <a:ext cx="10606616" cy="236276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853218"/>
            <a:ext cx="10351162" cy="100700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see that there are more success recorded for lower payloads than higher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29481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Payload vs Launch for all sites</a:t>
            </a:r>
            <a:endParaRPr lang="en-US" sz="3700"/>
          </a:p>
        </p:txBody>
      </p:sp>
      <p:pic>
        <p:nvPicPr>
          <p:cNvPr id="2" name="Picture 3" descr="Chart, bubble chart&#10;&#10;Description automatically generated">
            <a:extLst>
              <a:ext uri="{FF2B5EF4-FFF2-40B4-BE49-F238E27FC236}">
                <a16:creationId xmlns:a16="http://schemas.microsoft.com/office/drawing/2014/main" id="{36552FF5-2658-9D7C-06DE-183FF142500B}"/>
              </a:ext>
            </a:extLst>
          </p:cNvPr>
          <p:cNvPicPr>
            <a:picLocks noChangeAspect="1"/>
          </p:cNvPicPr>
          <p:nvPr/>
        </p:nvPicPr>
        <p:blipFill>
          <a:blip r:embed="rId3"/>
          <a:stretch>
            <a:fillRect/>
          </a:stretch>
        </p:blipFill>
        <p:spPr>
          <a:xfrm>
            <a:off x="772160" y="915275"/>
            <a:ext cx="10891520" cy="2375691"/>
          </a:xfrm>
          <a:prstGeom prst="rect">
            <a:avLst/>
          </a:prstGeom>
        </p:spPr>
      </p:pic>
      <p:pic>
        <p:nvPicPr>
          <p:cNvPr id="4" name="Picture 5" descr="Chart, bubble chart&#10;&#10;Description automatically generated">
            <a:extLst>
              <a:ext uri="{FF2B5EF4-FFF2-40B4-BE49-F238E27FC236}">
                <a16:creationId xmlns:a16="http://schemas.microsoft.com/office/drawing/2014/main" id="{017A937E-F988-F067-B51D-5C8B2A97FA35}"/>
              </a:ext>
            </a:extLst>
          </p:cNvPr>
          <p:cNvPicPr>
            <a:picLocks noChangeAspect="1"/>
          </p:cNvPicPr>
          <p:nvPr/>
        </p:nvPicPr>
        <p:blipFill>
          <a:blip r:embed="rId4"/>
          <a:stretch>
            <a:fillRect/>
          </a:stretch>
        </p:blipFill>
        <p:spPr>
          <a:xfrm>
            <a:off x="772160" y="3385654"/>
            <a:ext cx="10922000" cy="237269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dirty="0"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840747"/>
            <a:ext cx="10380267" cy="86968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Decision tree model has the highest classification accuracy</a:t>
            </a:r>
            <a:endParaRPr lang="en-US"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Graphical user interface, text, application, email&#10;&#10;Description automatically generated">
            <a:extLst>
              <a:ext uri="{FF2B5EF4-FFF2-40B4-BE49-F238E27FC236}">
                <a16:creationId xmlns:a16="http://schemas.microsoft.com/office/drawing/2014/main" id="{42A2D004-4241-DA8C-290D-F1B020377DC8}"/>
              </a:ext>
            </a:extLst>
          </p:cNvPr>
          <p:cNvPicPr>
            <a:picLocks noChangeAspect="1"/>
          </p:cNvPicPr>
          <p:nvPr/>
        </p:nvPicPr>
        <p:blipFill>
          <a:blip r:embed="rId3"/>
          <a:stretch>
            <a:fillRect/>
          </a:stretch>
        </p:blipFill>
        <p:spPr>
          <a:xfrm>
            <a:off x="769716" y="1529119"/>
            <a:ext cx="10382491" cy="325960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27884" y="4989653"/>
            <a:ext cx="9897607" cy="1580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confusion matrix shows that the model correctly distinguishes the successful landing but has a 50% prediction for the unsuccessful landings </a:t>
            </a:r>
            <a:r>
              <a:rPr lang="en-US" sz="2200" dirty="0" err="1">
                <a:solidFill>
                  <a:schemeClr val="accent3">
                    <a:lumMod val="25000"/>
                  </a:schemeClr>
                </a:solidFill>
                <a:latin typeface="Abadi"/>
              </a:rPr>
              <a:t>I.e</a:t>
            </a:r>
            <a:r>
              <a:rPr lang="en-US" sz="2200" dirty="0">
                <a:solidFill>
                  <a:schemeClr val="accent3">
                    <a:lumMod val="25000"/>
                  </a:schemeClr>
                </a:solidFill>
                <a:latin typeface="Abadi"/>
              </a:rPr>
              <a:t> the false positive.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Decision Tree</a:t>
            </a:r>
            <a:endParaRPr lang="en-US" dirty="0">
              <a:solidFill>
                <a:srgbClr val="0B49CB"/>
              </a:solidFill>
            </a:endParaRPr>
          </a:p>
        </p:txBody>
      </p:sp>
      <p:pic>
        <p:nvPicPr>
          <p:cNvPr id="2" name="Picture 2">
            <a:extLst>
              <a:ext uri="{FF2B5EF4-FFF2-40B4-BE49-F238E27FC236}">
                <a16:creationId xmlns:a16="http://schemas.microsoft.com/office/drawing/2014/main" id="{18264FCB-F195-36D7-8687-0BC4965CD97D}"/>
              </a:ext>
            </a:extLst>
          </p:cNvPr>
          <p:cNvPicPr>
            <a:picLocks noChangeAspect="1"/>
          </p:cNvPicPr>
          <p:nvPr/>
        </p:nvPicPr>
        <p:blipFill>
          <a:blip r:embed="rId3"/>
          <a:stretch>
            <a:fillRect/>
          </a:stretch>
        </p:blipFill>
        <p:spPr>
          <a:xfrm>
            <a:off x="3302386" y="1493102"/>
            <a:ext cx="4276331" cy="329550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61694"/>
            <a:ext cx="10516553" cy="457485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From our analysis, we can make the following conclusions:</a:t>
            </a:r>
          </a:p>
          <a:p>
            <a:pPr>
              <a:lnSpc>
                <a:spcPct val="100000"/>
              </a:lnSpc>
              <a:spcBef>
                <a:spcPts val="1400"/>
              </a:spcBef>
            </a:pPr>
            <a:r>
              <a:rPr lang="en-US" sz="2200" dirty="0">
                <a:solidFill>
                  <a:schemeClr val="accent3">
                    <a:lumMod val="25000"/>
                  </a:schemeClr>
                </a:solidFill>
                <a:latin typeface="Abadi"/>
              </a:rPr>
              <a:t>The large flight numbers result in more successes than the lower flight numbers at the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There was a steady increase in the yearly trend of the success rate in the years reviewed</a:t>
            </a:r>
          </a:p>
          <a:p>
            <a:pPr>
              <a:lnSpc>
                <a:spcPct val="100000"/>
              </a:lnSpc>
              <a:spcBef>
                <a:spcPts val="1400"/>
              </a:spcBef>
            </a:pPr>
            <a:r>
              <a:rPr lang="en-US" sz="2200" dirty="0">
                <a:solidFill>
                  <a:schemeClr val="accent3">
                    <a:lumMod val="25000"/>
                  </a:schemeClr>
                </a:solidFill>
                <a:latin typeface="Abadi"/>
              </a:rPr>
              <a:t>The orbits ES-L1, GEO, HEO, and  VLEO recorded the most successes.</a:t>
            </a:r>
          </a:p>
          <a:p>
            <a:pPr>
              <a:lnSpc>
                <a:spcPct val="100000"/>
              </a:lnSpc>
              <a:spcBef>
                <a:spcPts val="1400"/>
              </a:spcBef>
            </a:pPr>
            <a:r>
              <a:rPr lang="en-US" sz="2200" dirty="0">
                <a:solidFill>
                  <a:schemeClr val="accent3">
                    <a:lumMod val="25000"/>
                  </a:schemeClr>
                </a:solidFill>
                <a:latin typeface="Abadi"/>
              </a:rPr>
              <a:t>KSC LC-39A is the site with the most successful launches of any sites</a:t>
            </a:r>
          </a:p>
          <a:p>
            <a:pPr>
              <a:lnSpc>
                <a:spcPct val="100000"/>
              </a:lnSpc>
              <a:spcBef>
                <a:spcPts val="1400"/>
              </a:spcBef>
            </a:pPr>
            <a:r>
              <a:rPr lang="en-US" sz="2200" dirty="0">
                <a:solidFill>
                  <a:schemeClr val="accent3">
                    <a:lumMod val="25000"/>
                  </a:schemeClr>
                </a:solidFill>
                <a:latin typeface="Abadi"/>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data for the app created in this project can be found here:</a:t>
            </a:r>
          </a:p>
          <a:p>
            <a:pPr marL="0" indent="0">
              <a:lnSpc>
                <a:spcPct val="100000"/>
              </a:lnSpc>
              <a:spcBef>
                <a:spcPts val="1400"/>
              </a:spcBef>
              <a:buNone/>
            </a:pPr>
            <a:r>
              <a:rPr lang="en-US" sz="18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https://github.com/gmenshi4/IBM_Coursera_DS_repo/blob/main/spacex_launch_dash.csv</a:t>
            </a:r>
            <a:endParaRPr lang="en-US" sz="18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the SpaceX API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was applied to categorical variables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pPr>
            <a:r>
              <a:rPr lang="en-US" sz="2200" dirty="0">
                <a:ea typeface="+mn-lt"/>
                <a:cs typeface="+mn-lt"/>
              </a:rPr>
              <a:t>Data used in this project were collected from the following sources:</a:t>
            </a:r>
          </a:p>
          <a:p>
            <a:pPr lvl="1">
              <a:lnSpc>
                <a:spcPct val="100000"/>
              </a:lnSpc>
              <a:spcBef>
                <a:spcPts val="1000"/>
              </a:spcBef>
            </a:pPr>
            <a:r>
              <a:rPr lang="en-US" sz="2200" dirty="0">
                <a:ea typeface="+mn-lt"/>
                <a:cs typeface="+mn-lt"/>
              </a:rPr>
              <a:t>SpaceX API to request SpaceX data</a:t>
            </a:r>
          </a:p>
          <a:p>
            <a:pPr lvl="1">
              <a:lnSpc>
                <a:spcPct val="100000"/>
              </a:lnSpc>
              <a:spcBef>
                <a:spcPts val="1000"/>
              </a:spcBef>
            </a:pPr>
            <a:r>
              <a:rPr lang="en-US" sz="2200" dirty="0">
                <a:ea typeface="+mn-lt"/>
                <a:cs typeface="+mn-lt"/>
              </a:rPr>
              <a:t>Web scraping to collect data for Falcon 9 launch records from a Wikipedia web page</a:t>
            </a:r>
            <a:endParaRPr lang="en-US" dirty="0"/>
          </a:p>
          <a:p>
            <a:pPr lvl="1">
              <a:lnSpc>
                <a:spcPct val="100000"/>
              </a:lnSpc>
              <a:spcBef>
                <a:spcPts val="1400"/>
              </a:spcBef>
            </a:pPr>
            <a:endParaRPr lang="en-US" sz="18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requested for data from the SpaceX API, cleaned the resulting data, performed data wrangling and formatting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following link contains the notebook that shows this process:</a:t>
            </a:r>
            <a:r>
              <a:rPr lang="en-US" sz="2200" dirty="0">
                <a:solidFill>
                  <a:schemeClr val="accent3">
                    <a:lumMod val="25000"/>
                  </a:schemeClr>
                </a:solidFill>
                <a:latin typeface="Abadi"/>
                <a:ea typeface="+mn-lt"/>
                <a:cs typeface="+mn-lt"/>
              </a:rPr>
              <a:t> </a:t>
            </a:r>
            <a:r>
              <a:rPr lang="en-US" sz="2200" dirty="0">
                <a:solidFill>
                  <a:schemeClr val="accent3">
                    <a:lumMod val="25000"/>
                  </a:schemeClr>
                </a:solidFill>
                <a:latin typeface="Calibri"/>
                <a:ea typeface="+mn-lt"/>
                <a:cs typeface="+mn-lt"/>
                <a:hlinkClick r:id="rId3">
                  <a:extLst>
                    <a:ext uri="{A12FA001-AC4F-418D-AE19-62706E023703}">
                      <ahyp:hlinkClr xmlns:ahyp="http://schemas.microsoft.com/office/drawing/2018/hyperlinkcolor" val="tx"/>
                    </a:ext>
                  </a:extLst>
                </a:hlinkClick>
              </a:rPr>
              <a:t>https://github.com/gmenshi4/IBM_Coursera_DS_repo/blob/main/Spacex_data_collection_api.ipynb</a:t>
            </a:r>
            <a:endParaRPr lang="en-US" sz="2200">
              <a:solidFill>
                <a:schemeClr val="accent3">
                  <a:lumMod val="25000"/>
                </a:schemeClr>
              </a:solidFill>
              <a:latin typeface="Calibri"/>
              <a:cs typeface="Calibri"/>
            </a:endParaRPr>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6" descr="A screenshot of a computer&#10;&#10;Description automatically generated">
            <a:extLst>
              <a:ext uri="{FF2B5EF4-FFF2-40B4-BE49-F238E27FC236}">
                <a16:creationId xmlns:a16="http://schemas.microsoft.com/office/drawing/2014/main" id="{CBFA3279-2F02-3655-C965-C350792ADDAB}"/>
              </a:ext>
            </a:extLst>
          </p:cNvPr>
          <p:cNvPicPr>
            <a:picLocks noChangeAspect="1"/>
          </p:cNvPicPr>
          <p:nvPr/>
        </p:nvPicPr>
        <p:blipFill rotWithShape="1">
          <a:blip r:embed="rId4"/>
          <a:srcRect r="49882" b="329"/>
          <a:stretch/>
        </p:blipFill>
        <p:spPr>
          <a:xfrm>
            <a:off x="5553636" y="1598264"/>
            <a:ext cx="6307790" cy="452433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97441" y="1792288"/>
            <a:ext cx="4257208" cy="45287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webscaping</a:t>
            </a:r>
            <a:r>
              <a:rPr lang="en-US" sz="2200" dirty="0">
                <a:solidFill>
                  <a:schemeClr val="accent3">
                    <a:lumMod val="25000"/>
                  </a:schemeClr>
                </a:solidFill>
                <a:latin typeface="Abadi"/>
              </a:rPr>
              <a:t>, we were about to get data on Falcon 9 Launch records which we then converted into pandas </a:t>
            </a:r>
            <a:r>
              <a:rPr lang="en-US" sz="2200" dirty="0" err="1">
                <a:solidFill>
                  <a:schemeClr val="accent3">
                    <a:lumMod val="25000"/>
                  </a:schemeClr>
                </a:solidFill>
                <a:latin typeface="Abadi"/>
              </a:rPr>
              <a:t>dataframe</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ea typeface="+mn-lt"/>
                <a:cs typeface="+mn-lt"/>
              </a:rPr>
              <a:t>The following link contains the notebook that shows this process: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https://github.com/gmenshi4/IBM_Coursera_DS_repo/blob/main/Data_collection_with_webscraping.ipynb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descr="Text&#10;&#10;Description automatically generated">
            <a:extLst>
              <a:ext uri="{FF2B5EF4-FFF2-40B4-BE49-F238E27FC236}">
                <a16:creationId xmlns:a16="http://schemas.microsoft.com/office/drawing/2014/main" id="{ACAFF0ED-2497-A059-D55B-EF7361F8A184}"/>
              </a:ext>
            </a:extLst>
          </p:cNvPr>
          <p:cNvPicPr>
            <a:picLocks noChangeAspect="1"/>
          </p:cNvPicPr>
          <p:nvPr/>
        </p:nvPicPr>
        <p:blipFill>
          <a:blip r:embed="rId4"/>
          <a:stretch>
            <a:fillRect/>
          </a:stretch>
        </p:blipFill>
        <p:spPr>
          <a:xfrm>
            <a:off x="5082988" y="1659644"/>
            <a:ext cx="6631641" cy="439035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1256</cp:revision>
  <dcterms:created xsi:type="dcterms:W3CDTF">2021-04-29T18:58:34Z</dcterms:created>
  <dcterms:modified xsi:type="dcterms:W3CDTF">2022-09-06T11:04:32Z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